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0" r:id="rId5"/>
    <p:sldMasterId id="2147483653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y="6858000" cx="12192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GoogleSlidesCustomDataVersion2">
      <go:slidesCustomData xmlns:go="http://customooxmlschemas.google.com/" r:id="rId37" roundtripDataSignature="AMtx7mj1EvYgoRNQzaF7E/JZPZYoDVkTc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Raleway-regular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4.xml"/><Relationship Id="rId33" Type="http://schemas.openxmlformats.org/officeDocument/2006/relationships/font" Target="fonts/Roboto-regular.fntdata"/><Relationship Id="rId10" Type="http://schemas.openxmlformats.org/officeDocument/2006/relationships/slide" Target="slides/slide3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6.xml"/><Relationship Id="rId35" Type="http://schemas.openxmlformats.org/officeDocument/2006/relationships/font" Target="fonts/Roboto-italic.fntdata"/><Relationship Id="rId12" Type="http://schemas.openxmlformats.org/officeDocument/2006/relationships/slide" Target="slides/slide5.xml"/><Relationship Id="rId34" Type="http://schemas.openxmlformats.org/officeDocument/2006/relationships/font" Target="fonts/Roboto-bold.fntdata"/><Relationship Id="rId15" Type="http://schemas.openxmlformats.org/officeDocument/2006/relationships/slide" Target="slides/slide8.xml"/><Relationship Id="rId37" Type="http://customschemas.google.com/relationships/presentationmetadata" Target="metadata"/><Relationship Id="rId14" Type="http://schemas.openxmlformats.org/officeDocument/2006/relationships/slide" Target="slides/slide7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2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8e29025870_0_1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g28e29025870_0_1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12" name="Google Shape;212;g28e29025870_0_1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8e29025870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28e29025870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g28e29025870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8e29025870_0_3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31" name="Google Shape;231;g28e29025870_0_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8e29025870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0" name="Google Shape;240;g28e29025870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8e29025870_0_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48" name="Google Shape;248;g28e29025870_0_5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8e29025870_0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28e29025870_0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56" name="Google Shape;256;g28e29025870_0_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8e29025870_0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" name="Google Shape;264;g28e29025870_0_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65" name="Google Shape;265;g28e29025870_0_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8e29025870_0_2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28e29025870_0_2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8e29025870_0_8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28e29025870_0_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82" name="Google Shape;282;g28e29025870_0_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8e29025870_0_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8e29025870_0_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294" name="Google Shape;294;g28e29025870_0_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p2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8e29025870_0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2" name="Google Shape;302;g28e29025870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3" name="Google Shape;303;g28e29025870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p4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8" name="Google Shape;148;p12:notes"/>
          <p:cNvSpPr txBox="1"/>
          <p:nvPr/>
        </p:nvSpPr>
        <p:spPr>
          <a:xfrm>
            <a:off x="3884612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6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e29025870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28e29025870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87" name="Google Shape;187;g28e29025870_0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8e29025870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g28e29025870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95" name="Google Shape;195;g28e29025870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e29025870_0_3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g28e29025870_0_3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g28e29025870_0_305:notes"/>
          <p:cNvSpPr txBox="1"/>
          <p:nvPr/>
        </p:nvSpPr>
        <p:spPr>
          <a:xfrm>
            <a:off x="3884612" y="8685212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7" name="Google Shape;87;p3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8" name="Google Shape;88;p3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9" name="Google Shape;89;p3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0" name="Google Shape;90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31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6" name="Google Shape;96;p31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2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32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b="0" i="0" sz="24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3" name="Google Shape;103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" name="Google Shape;34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b="0" i="0" sz="60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0" i="0" sz="2400"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0" name="Google Shape;40;p7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5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5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26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b="0" i="0"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3" name="Google Shape;63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7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7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27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b="0" i="0" sz="3200"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b="0" i="0" sz="2800"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b="0" i="0" sz="2400"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b="0" i="0" sz="2000"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76" name="Google Shape;76;p2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0" i="0" sz="1600"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4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slideLayout" Target="../slideLayouts/slideLayout5.xml"/><Relationship Id="rId3" Type="http://schemas.openxmlformats.org/officeDocument/2006/relationships/slideLayout" Target="../slideLayouts/slideLayout6.xml"/><Relationship Id="rId4" Type="http://schemas.openxmlformats.org/officeDocument/2006/relationships/slideLayout" Target="../slideLayouts/slideLayout7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12.xml"/><Relationship Id="rId5" Type="http://schemas.openxmlformats.org/officeDocument/2006/relationships/slideLayout" Target="../slideLayouts/slideLayout8.xml"/><Relationship Id="rId6" Type="http://schemas.openxmlformats.org/officeDocument/2006/relationships/slideLayout" Target="../slideLayouts/slideLayout9.xml"/><Relationship Id="rId7" Type="http://schemas.openxmlformats.org/officeDocument/2006/relationships/slideLayout" Target="../slideLayouts/slideLayout10.xml"/><Relationship Id="rId8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9"/>
          <p:cNvPicPr preferRelativeResize="0"/>
          <p:nvPr/>
        </p:nvPicPr>
        <p:blipFill rotWithShape="1">
          <a:blip r:embed="rId1">
            <a:alphaModFix/>
          </a:blip>
          <a:srcRect b="7963" l="9557" r="9554" t="2382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07737" y="5954712"/>
            <a:ext cx="903287" cy="903287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9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19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21"/>
          <p:cNvPicPr preferRelativeResize="0"/>
          <p:nvPr/>
        </p:nvPicPr>
        <p:blipFill rotWithShape="1">
          <a:blip r:embed="rId1">
            <a:alphaModFix/>
          </a:blip>
          <a:srcRect b="7963" l="9557" r="9554" t="23829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1107737" y="5954712"/>
            <a:ext cx="903287" cy="903287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21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21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3"/>
          <p:cNvSpPr txBox="1"/>
          <p:nvPr>
            <p:ph type="title"/>
          </p:nvPr>
        </p:nvSpPr>
        <p:spPr>
          <a:xfrm>
            <a:off x="838200" y="365125"/>
            <a:ext cx="10515600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" name="Google Shape;45;p23"/>
          <p:cNvSpPr txBox="1"/>
          <p:nvPr>
            <p:ph idx="1" type="body"/>
          </p:nvPr>
        </p:nvSpPr>
        <p:spPr>
          <a:xfrm>
            <a:off x="838200" y="1825625"/>
            <a:ext cx="105156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" name="Google Shape;47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4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Relationship Id="rId4" Type="http://schemas.openxmlformats.org/officeDocument/2006/relationships/image" Target="../media/image38.jpg"/><Relationship Id="rId5" Type="http://schemas.openxmlformats.org/officeDocument/2006/relationships/image" Target="../media/image2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8.jpg"/><Relationship Id="rId4" Type="http://schemas.openxmlformats.org/officeDocument/2006/relationships/image" Target="../media/image2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jpg"/><Relationship Id="rId4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4.jp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jpg"/><Relationship Id="rId4" Type="http://schemas.openxmlformats.org/officeDocument/2006/relationships/image" Target="../media/image3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9.png"/><Relationship Id="rId4" Type="http://schemas.openxmlformats.org/officeDocument/2006/relationships/image" Target="../media/image46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4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8.jpg"/><Relationship Id="rId5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5.jpg"/><Relationship Id="rId4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0.png"/><Relationship Id="rId4" Type="http://schemas.openxmlformats.org/officeDocument/2006/relationships/image" Target="../media/image40.png"/><Relationship Id="rId9" Type="http://schemas.openxmlformats.org/officeDocument/2006/relationships/image" Target="../media/image47.png"/><Relationship Id="rId5" Type="http://schemas.openxmlformats.org/officeDocument/2006/relationships/image" Target="../media/image41.png"/><Relationship Id="rId6" Type="http://schemas.openxmlformats.org/officeDocument/2006/relationships/image" Target="../media/image43.png"/><Relationship Id="rId7" Type="http://schemas.openxmlformats.org/officeDocument/2006/relationships/image" Target="../media/image51.png"/><Relationship Id="rId8" Type="http://schemas.openxmlformats.org/officeDocument/2006/relationships/image" Target="../media/image4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10.png"/><Relationship Id="rId6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3.jpg"/><Relationship Id="rId5" Type="http://schemas.openxmlformats.org/officeDocument/2006/relationships/image" Target="../media/image20.png"/><Relationship Id="rId6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22.png"/><Relationship Id="rId5" Type="http://schemas.openxmlformats.org/officeDocument/2006/relationships/image" Target="../media/image24.jpg"/><Relationship Id="rId6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jpg"/><Relationship Id="rId4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"/>
          <p:cNvSpPr txBox="1"/>
          <p:nvPr/>
        </p:nvSpPr>
        <p:spPr>
          <a:xfrm>
            <a:off x="15314612" y="1903412"/>
            <a:ext cx="8369300" cy="97631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5137" y="209550"/>
            <a:ext cx="1946275" cy="1946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"/>
          <p:cNvSpPr/>
          <p:nvPr/>
        </p:nvSpPr>
        <p:spPr>
          <a:xfrm>
            <a:off x="3068053" y="5106987"/>
            <a:ext cx="6256921" cy="1163637"/>
          </a:xfrm>
          <a:prstGeom prst="roundRect">
            <a:avLst>
              <a:gd fmla="val 2498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1"/>
          <p:cNvSpPr/>
          <p:nvPr/>
        </p:nvSpPr>
        <p:spPr>
          <a:xfrm>
            <a:off x="2339236" y="5282019"/>
            <a:ext cx="7513500" cy="78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Mentoring Europe - Mentoring Meet &amp; Match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November 2023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8e29025870_0_186"/>
          <p:cNvSpPr/>
          <p:nvPr/>
        </p:nvSpPr>
        <p:spPr>
          <a:xfrm>
            <a:off x="498458" y="1095451"/>
            <a:ext cx="50265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8A09B"/>
                </a:solidFill>
                <a:latin typeface="Roboto"/>
                <a:ea typeface="Roboto"/>
                <a:cs typeface="Roboto"/>
                <a:sym typeface="Roboto"/>
              </a:rPr>
              <a:t>A variety of format </a:t>
            </a:r>
            <a:endParaRPr b="1" i="0" sz="1800" u="none" cap="none" strike="noStrike">
              <a:solidFill>
                <a:srgbClr val="48A0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g28e29025870_0_186"/>
          <p:cNvSpPr txBox="1"/>
          <p:nvPr/>
        </p:nvSpPr>
        <p:spPr>
          <a:xfrm>
            <a:off x="498450" y="1792474"/>
            <a:ext cx="48711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-26670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Directly or indirectly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26670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Formally or informally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26670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Through collaboration or confrontation</a:t>
            </a:r>
            <a:endParaRPr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6" name="Google Shape;216;g28e29025870_0_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7802" y="6075773"/>
            <a:ext cx="702534" cy="702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g28e29025870_0_1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48913" y="1093576"/>
            <a:ext cx="5697507" cy="1944929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g28e29025870_0_186"/>
          <p:cNvSpPr txBox="1"/>
          <p:nvPr/>
        </p:nvSpPr>
        <p:spPr>
          <a:xfrm>
            <a:off x="6415164" y="4701237"/>
            <a:ext cx="4190100" cy="21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-26670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Politics/public authorities </a:t>
            </a:r>
            <a:r>
              <a:rPr lang="en-US" sz="1500">
                <a:latin typeface="Roboto"/>
                <a:ea typeface="Roboto"/>
                <a:cs typeface="Roboto"/>
                <a:sym typeface="Roboto"/>
              </a:rPr>
              <a:t>or </a:t>
            </a:r>
            <a:r>
              <a:rPr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Companies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26670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local, regional, national or international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28575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Legislative or government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" name="Google Shape;219;g28e29025870_0_1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8458" y="3944570"/>
            <a:ext cx="5361990" cy="2131203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g28e29025870_0_186"/>
          <p:cNvSpPr/>
          <p:nvPr/>
        </p:nvSpPr>
        <p:spPr>
          <a:xfrm>
            <a:off x="6415164" y="4039613"/>
            <a:ext cx="50265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8A09B"/>
                </a:solidFill>
                <a:latin typeface="Roboto"/>
                <a:ea typeface="Roboto"/>
                <a:cs typeface="Roboto"/>
                <a:sym typeface="Roboto"/>
              </a:rPr>
              <a:t>A variety of target </a:t>
            </a:r>
            <a:endParaRPr b="1" i="0" sz="1800" u="none" cap="none" strike="noStrike">
              <a:solidFill>
                <a:srgbClr val="48A0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g28e29025870_0_30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0" y="0"/>
            <a:ext cx="12192001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28e29025870_0_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7802" y="6075773"/>
            <a:ext cx="702534" cy="702534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g28e29025870_0_30"/>
          <p:cNvSpPr/>
          <p:nvPr/>
        </p:nvSpPr>
        <p:spPr>
          <a:xfrm>
            <a:off x="1949002" y="2404362"/>
            <a:ext cx="82941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Mentoring: a cross-sectoral tool to foster social inclusion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to advocate?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8e29025870_0_37"/>
          <p:cNvSpPr/>
          <p:nvPr/>
        </p:nvSpPr>
        <p:spPr>
          <a:xfrm>
            <a:off x="11188860" y="5657151"/>
            <a:ext cx="929100" cy="929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28e29025870_0_37"/>
          <p:cNvSpPr/>
          <p:nvPr/>
        </p:nvSpPr>
        <p:spPr>
          <a:xfrm>
            <a:off x="479566" y="1067642"/>
            <a:ext cx="4963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0837C"/>
                </a:solidFill>
                <a:latin typeface="Roboto"/>
                <a:ea typeface="Roboto"/>
                <a:cs typeface="Roboto"/>
                <a:sym typeface="Roboto"/>
              </a:rPr>
              <a:t>STEP 1: Create your experience on the field </a:t>
            </a:r>
            <a:endParaRPr b="1" sz="1800">
              <a:solidFill>
                <a:srgbClr val="00837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5" name="Google Shape;235;g28e29025870_0_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8064" y="467591"/>
            <a:ext cx="5377543" cy="5922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8e29025870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7802" y="6075773"/>
            <a:ext cx="702534" cy="70253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8e29025870_0_37"/>
          <p:cNvSpPr/>
          <p:nvPr/>
        </p:nvSpPr>
        <p:spPr>
          <a:xfrm>
            <a:off x="479567" y="1740749"/>
            <a:ext cx="51357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operational experience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 from the field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Listen to the people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g28e29025870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4529" y="519060"/>
            <a:ext cx="5637349" cy="5819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g28e29025870_0_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7802" y="6075773"/>
            <a:ext cx="702534" cy="70253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28e29025870_0_45"/>
          <p:cNvSpPr/>
          <p:nvPr/>
        </p:nvSpPr>
        <p:spPr>
          <a:xfrm>
            <a:off x="6424079" y="1424025"/>
            <a:ext cx="4424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837C"/>
                </a:solidFill>
                <a:latin typeface="Roboto"/>
                <a:ea typeface="Roboto"/>
                <a:cs typeface="Roboto"/>
                <a:sym typeface="Roboto"/>
              </a:rPr>
              <a:t>STEP 2 : Collect data &amp; testimonies</a:t>
            </a:r>
            <a:endParaRPr b="1" sz="1800">
              <a:solidFill>
                <a:srgbClr val="00837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g28e29025870_0_45"/>
          <p:cNvSpPr/>
          <p:nvPr/>
        </p:nvSpPr>
        <p:spPr>
          <a:xfrm>
            <a:off x="6424079" y="2062893"/>
            <a:ext cx="5255100" cy="1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Since the start, put in place protocol of collecting and managing and analysing data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Take time to collect testimonies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5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8e29025870_0_52"/>
          <p:cNvSpPr/>
          <p:nvPr/>
        </p:nvSpPr>
        <p:spPr>
          <a:xfrm>
            <a:off x="635619" y="1143174"/>
            <a:ext cx="5352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837C"/>
                </a:solidFill>
                <a:latin typeface="Roboto"/>
                <a:ea typeface="Roboto"/>
                <a:cs typeface="Roboto"/>
                <a:sym typeface="Roboto"/>
              </a:rPr>
              <a:t>STEP 3: Define CLEAR goals based on your experience</a:t>
            </a:r>
            <a:endParaRPr b="1" sz="2000">
              <a:solidFill>
                <a:srgbClr val="DD88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1" name="Google Shape;251;g28e29025870_0_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1402" y="680224"/>
            <a:ext cx="5687285" cy="4878023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28e29025870_0_52"/>
          <p:cNvSpPr txBox="1"/>
          <p:nvPr/>
        </p:nvSpPr>
        <p:spPr>
          <a:xfrm>
            <a:off x="907796" y="2136282"/>
            <a:ext cx="4808100" cy="3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Based on your experience and in your specific environment: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266700" lvl="0" marL="28575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do you want to reach?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28575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Are you advocating for mentoring? If yes, would you like financial support? Change in the law/rules/administrative framework?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28575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general, w</a:t>
            </a:r>
            <a:r>
              <a:rPr i="0"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hich systemic change would you like to see?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0" i="0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e29025870_0_60"/>
          <p:cNvSpPr txBox="1"/>
          <p:nvPr/>
        </p:nvSpPr>
        <p:spPr>
          <a:xfrm>
            <a:off x="8773886" y="461554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r>
              <a:t/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g28e29025870_0_60"/>
          <p:cNvPicPr preferRelativeResize="0"/>
          <p:nvPr/>
        </p:nvPicPr>
        <p:blipFill rotWithShape="1">
          <a:blip r:embed="rId3">
            <a:alphaModFix/>
          </a:blip>
          <a:srcRect b="0" l="0" r="0" t="-938"/>
          <a:stretch/>
        </p:blipFill>
        <p:spPr>
          <a:xfrm>
            <a:off x="275519" y="481469"/>
            <a:ext cx="5583414" cy="5801466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g28e29025870_0_60"/>
          <p:cNvSpPr txBox="1"/>
          <p:nvPr/>
        </p:nvSpPr>
        <p:spPr>
          <a:xfrm>
            <a:off x="6502559" y="1025581"/>
            <a:ext cx="43923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837C"/>
                </a:solidFill>
                <a:latin typeface="Roboto"/>
                <a:ea typeface="Roboto"/>
                <a:cs typeface="Roboto"/>
                <a:sym typeface="Roboto"/>
              </a:rPr>
              <a:t>STEP 4: Build your expertise</a:t>
            </a:r>
            <a:endParaRPr b="1" sz="1800">
              <a:solidFill>
                <a:srgbClr val="00837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g28e29025870_0_60"/>
          <p:cNvSpPr txBox="1"/>
          <p:nvPr/>
        </p:nvSpPr>
        <p:spPr>
          <a:xfrm>
            <a:off x="6502559" y="1910559"/>
            <a:ext cx="5413800" cy="3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You are a </a:t>
            </a:r>
            <a:r>
              <a:rPr b="1" lang="en-US" sz="1500" u="sng">
                <a:solidFill>
                  <a:schemeClr val="dk1"/>
                </a:solidFill>
              </a:rPr>
              <a:t>field expert</a:t>
            </a:r>
            <a:r>
              <a:rPr lang="en-US" sz="1500">
                <a:solidFill>
                  <a:schemeClr val="dk1"/>
                </a:solidFill>
              </a:rPr>
              <a:t> and y</a:t>
            </a:r>
            <a:r>
              <a:rPr b="0" i="0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expertise is your legitimacy &gt;&gt; Ideology is not enough... You need to “master” the </a:t>
            </a:r>
            <a:r>
              <a:rPr lang="en-US" sz="1500">
                <a:solidFill>
                  <a:schemeClr val="dk1"/>
                </a:solidFill>
              </a:rPr>
              <a:t>topic.</a:t>
            </a:r>
            <a:endParaRPr sz="15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-3238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-US" sz="1500">
                <a:solidFill>
                  <a:schemeClr val="dk1"/>
                </a:solidFill>
              </a:rPr>
              <a:t>Understand the topic : read and ask</a:t>
            </a:r>
            <a:endParaRPr sz="1500">
              <a:solidFill>
                <a:schemeClr val="dk1"/>
              </a:solidFill>
            </a:endParaRPr>
          </a:p>
          <a:p>
            <a:pPr indent="-3238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-US" sz="1500">
                <a:solidFill>
                  <a:schemeClr val="dk1"/>
                </a:solidFill>
              </a:rPr>
              <a:t>Speak about you know (representativity and legitimacy)</a:t>
            </a:r>
            <a:endParaRPr sz="1500">
              <a:solidFill>
                <a:schemeClr val="dk1"/>
              </a:solidFill>
            </a:endParaRPr>
          </a:p>
          <a:p>
            <a:pPr indent="-3238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Take a step back and analyze your data</a:t>
            </a:r>
            <a:endParaRPr sz="1500"/>
          </a:p>
          <a:p>
            <a:pPr indent="-3238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Gather testimonies </a:t>
            </a:r>
            <a:endParaRPr sz="1500"/>
          </a:p>
          <a:p>
            <a:pPr indent="-3238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Start to draw conclusion </a:t>
            </a:r>
            <a:endParaRPr sz="1500"/>
          </a:p>
          <a:p>
            <a:pPr indent="-3238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-US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 CLEAR recommendation</a:t>
            </a:r>
            <a:endParaRPr sz="1500"/>
          </a:p>
          <a:p>
            <a:pPr indent="-2286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t/>
            </a:r>
            <a:endParaRPr b="0" i="1"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28e29025870_0_70"/>
          <p:cNvSpPr txBox="1"/>
          <p:nvPr/>
        </p:nvSpPr>
        <p:spPr>
          <a:xfrm>
            <a:off x="8773886" y="4615543"/>
            <a:ext cx="0" cy="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Arial"/>
              <a:buNone/>
            </a:pPr>
            <a:r>
              <a:t/>
            </a:r>
            <a:endParaRPr sz="2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" name="Google Shape;268;g28e29025870_0_70"/>
          <p:cNvPicPr preferRelativeResize="0"/>
          <p:nvPr/>
        </p:nvPicPr>
        <p:blipFill rotWithShape="1">
          <a:blip r:embed="rId3">
            <a:alphaModFix/>
          </a:blip>
          <a:srcRect b="0" l="0" r="0" t="-938"/>
          <a:stretch/>
        </p:blipFill>
        <p:spPr>
          <a:xfrm>
            <a:off x="275519" y="481469"/>
            <a:ext cx="5583414" cy="580146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g28e29025870_0_70"/>
          <p:cNvSpPr txBox="1"/>
          <p:nvPr/>
        </p:nvSpPr>
        <p:spPr>
          <a:xfrm>
            <a:off x="6502559" y="1025581"/>
            <a:ext cx="43923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rgbClr val="E06151"/>
                </a:solidFill>
                <a:latin typeface="Arial"/>
                <a:ea typeface="Arial"/>
                <a:cs typeface="Arial"/>
                <a:sym typeface="Arial"/>
              </a:rPr>
              <a:t>STEP 5: Know your environment</a:t>
            </a:r>
            <a:endParaRPr b="1" i="0" sz="2000">
              <a:solidFill>
                <a:srgbClr val="E06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g28e29025870_0_70"/>
          <p:cNvSpPr txBox="1"/>
          <p:nvPr/>
        </p:nvSpPr>
        <p:spPr>
          <a:xfrm>
            <a:off x="6502559" y="1565300"/>
            <a:ext cx="5413800" cy="38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Decision makers/Politicians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i="0"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Public services &amp; civil servant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Researchers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i="0"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NGO’s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i="0"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Civil society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Union trade, Companies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i="0"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Media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Make sure you know them and… they know you !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143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</a:pPr>
            <a:r>
              <a:t/>
            </a:r>
            <a:endParaRPr i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1" name="Google Shape;271;g28e29025870_0_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30822" y="-851357"/>
            <a:ext cx="5889754" cy="7827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g28e29025870_0_2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9850" y="458175"/>
            <a:ext cx="4294500" cy="5004600"/>
          </a:xfrm>
          <a:prstGeom prst="roundRect">
            <a:avLst>
              <a:gd fmla="val 5048" name="adj"/>
            </a:avLst>
          </a:prstGeom>
          <a:noFill/>
          <a:ln>
            <a:noFill/>
          </a:ln>
        </p:spPr>
      </p:pic>
      <p:sp>
        <p:nvSpPr>
          <p:cNvPr id="277" name="Google Shape;277;g28e29025870_0_278"/>
          <p:cNvSpPr txBox="1"/>
          <p:nvPr/>
        </p:nvSpPr>
        <p:spPr>
          <a:xfrm>
            <a:off x="648309" y="973306"/>
            <a:ext cx="4392300" cy="5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>
                <a:solidFill>
                  <a:srgbClr val="E06151"/>
                </a:solidFill>
                <a:latin typeface="Arial"/>
                <a:ea typeface="Arial"/>
                <a:cs typeface="Arial"/>
                <a:sym typeface="Arial"/>
              </a:rPr>
              <a:t>STEP 5: Know your environment</a:t>
            </a:r>
            <a:endParaRPr b="1" i="0" sz="2000">
              <a:solidFill>
                <a:srgbClr val="E06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g28e29025870_0_278"/>
          <p:cNvSpPr txBox="1"/>
          <p:nvPr/>
        </p:nvSpPr>
        <p:spPr>
          <a:xfrm>
            <a:off x="771000" y="1894800"/>
            <a:ext cx="60132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Keep you up to date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Follow up the </a:t>
            </a: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News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Monitor academic research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Monitor social networks and NGO’s activities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Monitor the political agenda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</a:t>
            </a: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publications, press, social media, conferences, newsletter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8e29025870_0_89"/>
          <p:cNvSpPr txBox="1"/>
          <p:nvPr/>
        </p:nvSpPr>
        <p:spPr>
          <a:xfrm>
            <a:off x="5928946" y="3868811"/>
            <a:ext cx="5921700" cy="14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g28e29025870_0_89"/>
          <p:cNvSpPr/>
          <p:nvPr/>
        </p:nvSpPr>
        <p:spPr>
          <a:xfrm>
            <a:off x="320879" y="497490"/>
            <a:ext cx="7233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676A5"/>
                </a:solidFill>
                <a:latin typeface="Roboto"/>
                <a:ea typeface="Roboto"/>
                <a:cs typeface="Roboto"/>
                <a:sym typeface="Roboto"/>
              </a:rPr>
              <a:t>STEP 6: Disseminate your expertise</a:t>
            </a:r>
            <a:endParaRPr b="1" sz="2000">
              <a:solidFill>
                <a:srgbClr val="4676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6" name="Google Shape;286;g28e29025870_0_89"/>
          <p:cNvSpPr/>
          <p:nvPr/>
        </p:nvSpPr>
        <p:spPr>
          <a:xfrm>
            <a:off x="300203" y="1062648"/>
            <a:ext cx="6096000" cy="12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67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i="1"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Information</a:t>
            </a: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research, publications, seminars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2667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i="1"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Awareness</a:t>
            </a: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media, conferences, events ...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266700" lvl="0" marL="28575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Mentors and mentees are you best ambassadors !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7" name="Google Shape;287;g28e29025870_0_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79572" y="2691910"/>
            <a:ext cx="2858708" cy="3585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28e29025870_0_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15655" y="2691910"/>
            <a:ext cx="2603081" cy="3585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28e29025870_0_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91550" y="2691900"/>
            <a:ext cx="2542849" cy="35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28e29025870_0_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" y="2691900"/>
            <a:ext cx="2448854" cy="348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e29025870_0_81"/>
          <p:cNvSpPr txBox="1"/>
          <p:nvPr/>
        </p:nvSpPr>
        <p:spPr>
          <a:xfrm>
            <a:off x="3671863" y="1194679"/>
            <a:ext cx="8358600" cy="446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45675" spcFirstLastPara="1" rIns="45675" wrap="square" tIns="456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Lobby decision-makers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-266700" lvl="0" marL="28575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 who has decision-making power at what level </a:t>
            </a: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stakeholder mapping)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266700" lvl="0" marL="28575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Create a dialogue with these actors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266700" lvl="0" marL="28575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Build a long-term relationship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266700" lvl="0" marL="28575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Offer your expertise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266700" lvl="0" marL="28575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Deploy your advocacy strategy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i="1"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i="1"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irectly</a:t>
            </a: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meetings, letters, media actions, social networks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i="1"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Indirectly</a:t>
            </a: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via the media, parliamentary questions, other organizations, advisory bodies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Don’t forget to </a:t>
            </a:r>
            <a:r>
              <a:rPr b="1" lang="en-US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</a:t>
            </a:r>
            <a:r>
              <a:rPr b="1" lang="en-US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 the opportunities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28575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terms of people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28575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 terms of Momentum</a:t>
            </a:r>
            <a:b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7" name="Google Shape;297;g28e29025870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7802" y="6075773"/>
            <a:ext cx="702534" cy="702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28e29025870_0_8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333102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8e29025870_0_81"/>
          <p:cNvSpPr/>
          <p:nvPr/>
        </p:nvSpPr>
        <p:spPr>
          <a:xfrm>
            <a:off x="3671863" y="523464"/>
            <a:ext cx="7233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4676A5"/>
                </a:solidFill>
                <a:latin typeface="Roboto"/>
                <a:ea typeface="Roboto"/>
                <a:cs typeface="Roboto"/>
                <a:sym typeface="Roboto"/>
              </a:rPr>
              <a:t>STEP 7: Develop your network and target the right person </a:t>
            </a:r>
            <a:endParaRPr b="1" sz="2000">
              <a:solidFill>
                <a:srgbClr val="4676A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"/>
          <p:cNvSpPr txBox="1"/>
          <p:nvPr/>
        </p:nvSpPr>
        <p:spPr>
          <a:xfrm>
            <a:off x="671511" y="3776662"/>
            <a:ext cx="4971299" cy="4714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04D6F"/>
                </a:solidFill>
                <a:latin typeface="Raleway"/>
                <a:ea typeface="Raleway"/>
                <a:cs typeface="Raleway"/>
                <a:sym typeface="Raleway"/>
              </a:rPr>
              <a:t>Two observations</a:t>
            </a:r>
            <a:endParaRPr b="0" i="0" sz="1400" u="none" cap="none" strike="noStrike">
              <a:solidFill>
                <a:srgbClr val="204D6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1" name="Google Shape;12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4337" y="-68262"/>
            <a:ext cx="5118100" cy="4437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09330" y="322730"/>
            <a:ext cx="10287000" cy="3182131"/>
          </a:xfrm>
          <a:prstGeom prst="roundRect">
            <a:avLst>
              <a:gd fmla="val 4695" name="adj"/>
            </a:avLst>
          </a:prstGeom>
          <a:noFill/>
          <a:ln>
            <a:noFill/>
          </a:ln>
        </p:spPr>
      </p:pic>
      <p:pic>
        <p:nvPicPr>
          <p:cNvPr id="123" name="Google Shape;123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787" y="4205287"/>
            <a:ext cx="3281362" cy="385762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"/>
          <p:cNvSpPr/>
          <p:nvPr/>
        </p:nvSpPr>
        <p:spPr>
          <a:xfrm>
            <a:off x="792162" y="4675187"/>
            <a:ext cx="4551362" cy="150018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6096000" y="4675187"/>
            <a:ext cx="4551362" cy="1500187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 txBox="1"/>
          <p:nvPr/>
        </p:nvSpPr>
        <p:spPr>
          <a:xfrm>
            <a:off x="1274750" y="5009775"/>
            <a:ext cx="35862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Young people from migrant backgrounds have more difficulties accessing the labour market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 txBox="1"/>
          <p:nvPr/>
        </p:nvSpPr>
        <p:spPr>
          <a:xfrm>
            <a:off x="6578575" y="5132781"/>
            <a:ext cx="3586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The experience and skills of over-50s are not sufficiently valued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g28e29025870_0_100"/>
          <p:cNvGrpSpPr/>
          <p:nvPr/>
        </p:nvGrpSpPr>
        <p:grpSpPr>
          <a:xfrm>
            <a:off x="920747" y="3675430"/>
            <a:ext cx="10090488" cy="3093603"/>
            <a:chOff x="1021307" y="616869"/>
            <a:chExt cx="5050800" cy="3093603"/>
          </a:xfrm>
        </p:grpSpPr>
        <p:sp>
          <p:nvSpPr>
            <p:cNvPr id="306" name="Google Shape;306;g28e29025870_0_100"/>
            <p:cNvSpPr txBox="1"/>
            <p:nvPr/>
          </p:nvSpPr>
          <p:spPr>
            <a:xfrm>
              <a:off x="1566072" y="966698"/>
              <a:ext cx="3790800" cy="376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0" lang="en-US" sz="2400" u="none" cap="none" strike="noStrike">
                  <a:solidFill>
                    <a:srgbClr val="E8BEB3"/>
                  </a:solidFill>
                  <a:latin typeface="Roboto"/>
                  <a:ea typeface="Roboto"/>
                  <a:cs typeface="Roboto"/>
                  <a:sym typeface="Roboto"/>
                </a:rPr>
                <a:t>Lessons learned</a:t>
              </a:r>
              <a:endParaRPr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3"/>
                </a:buClr>
                <a:buSzPts val="2000"/>
                <a:buFont typeface="Arial"/>
                <a:buNone/>
              </a:pPr>
              <a:r>
                <a:rPr i="0" lang="en-US" sz="2600" u="none" cap="none" strike="noStrike">
                  <a:solidFill>
                    <a:srgbClr val="E8BEB3"/>
                  </a:solidFill>
                  <a:latin typeface="Roboto"/>
                  <a:ea typeface="Roboto"/>
                  <a:cs typeface="Roboto"/>
                  <a:sym typeface="Roboto"/>
                </a:rPr>
                <a:t> </a:t>
              </a:r>
              <a:endParaRPr i="0" sz="1400" u="none" cap="none" strike="noStrike">
                <a:solidFill>
                  <a:srgbClr val="E8BEB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07" name="Google Shape;307;g28e29025870_0_100"/>
            <p:cNvSpPr txBox="1"/>
            <p:nvPr/>
          </p:nvSpPr>
          <p:spPr>
            <a:xfrm>
              <a:off x="1021307" y="1557972"/>
              <a:ext cx="5050800" cy="215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-266700" lvl="2" marL="913131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Roboto"/>
                <a:buChar char="•"/>
              </a:pPr>
              <a:r>
                <a:rPr lang="en-US" sz="15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quality of your field work is your best argument</a:t>
              </a:r>
              <a:endPara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266700" lvl="2" marL="913131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Roboto"/>
                <a:buChar char="•"/>
              </a:pPr>
              <a:r>
                <a:rPr i="0" lang="en-US" sz="15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Advocacy is a very long-term game and it requires resources</a:t>
              </a:r>
              <a:endParaRPr sz="1500">
                <a:latin typeface="Roboto"/>
                <a:ea typeface="Roboto"/>
                <a:cs typeface="Roboto"/>
                <a:sym typeface="Roboto"/>
              </a:endParaRPr>
            </a:p>
            <a:p>
              <a:pPr indent="-266700" lvl="2" marL="913131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Roboto"/>
                <a:buChar char="•"/>
              </a:pPr>
              <a:r>
                <a:rPr i="0" lang="en-US" sz="15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You have to be patient and collect small victories </a:t>
              </a:r>
              <a:endParaRPr sz="1500">
                <a:latin typeface="Roboto"/>
                <a:ea typeface="Roboto"/>
                <a:cs typeface="Roboto"/>
                <a:sym typeface="Roboto"/>
              </a:endParaRPr>
            </a:p>
            <a:p>
              <a:pPr indent="-266700" lvl="2" marL="913131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Roboto"/>
                <a:buChar char="•"/>
              </a:pPr>
              <a:r>
                <a:rPr i="0" lang="en-US" sz="15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You have to be willing to wait and patiently build trust and strength</a:t>
              </a:r>
              <a:endParaRPr sz="1500">
                <a:latin typeface="Roboto"/>
                <a:ea typeface="Roboto"/>
                <a:cs typeface="Roboto"/>
                <a:sym typeface="Roboto"/>
              </a:endParaRPr>
            </a:p>
            <a:p>
              <a:pPr indent="-266700" lvl="2" marL="913131" marR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500"/>
                <a:buFont typeface="Roboto"/>
                <a:buChar char="•"/>
              </a:pPr>
              <a:r>
                <a:rPr i="0" lang="en-US" sz="1500" u="none" cap="none" strike="noStrik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 requires constancy and a strategy linking information, awareness and mobilization</a:t>
              </a:r>
              <a:endParaRPr i="0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08" name="Google Shape;308;g28e29025870_0_100"/>
            <p:cNvCxnSpPr/>
            <p:nvPr/>
          </p:nvCxnSpPr>
          <p:spPr>
            <a:xfrm>
              <a:off x="1021307" y="616869"/>
              <a:ext cx="3468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09" name="Google Shape;309;g28e29025870_0_100"/>
          <p:cNvSpPr/>
          <p:nvPr/>
        </p:nvSpPr>
        <p:spPr>
          <a:xfrm>
            <a:off x="-17702" y="-23038"/>
            <a:ext cx="12209700" cy="1681200"/>
          </a:xfrm>
          <a:prstGeom prst="rect">
            <a:avLst/>
          </a:prstGeom>
          <a:solidFill>
            <a:srgbClr val="E8BEB3">
              <a:alpha val="2118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g28e29025870_0_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09051" y="321424"/>
            <a:ext cx="8173899" cy="35475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28e29025870_0_10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7802" y="6075773"/>
            <a:ext cx="702534" cy="702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8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/>
          </a:solidFill>
          <a:ln cap="flat" cmpd="sng" w="25400">
            <a:solidFill>
              <a:srgbClr val="97A4A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7" name="Google Shape;31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8525" y="1660525"/>
            <a:ext cx="10394950" cy="361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72100" y="212725"/>
            <a:ext cx="14478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8"/>
          <p:cNvSpPr txBox="1"/>
          <p:nvPr/>
        </p:nvSpPr>
        <p:spPr>
          <a:xfrm>
            <a:off x="3148716" y="5410839"/>
            <a:ext cx="5894567" cy="3077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E8F1F4"/>
                </a:solidFill>
                <a:latin typeface="Arial"/>
                <a:ea typeface="Arial"/>
                <a:cs typeface="Arial"/>
                <a:sym typeface="Arial"/>
              </a:rPr>
              <a:t>www.duoforajob.be - www.duoforajob.fr - www.duoforajob.nl</a:t>
            </a:r>
            <a:endParaRPr b="0" i="0" sz="1400" u="none" cap="none" strike="noStrike">
              <a:solidFill>
                <a:srgbClr val="E8F1F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0" name="Google Shape;32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19675" y="5831682"/>
            <a:ext cx="349250" cy="382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64225" y="5822950"/>
            <a:ext cx="366712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300787" y="5868988"/>
            <a:ext cx="304800" cy="30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53062" y="5867400"/>
            <a:ext cx="311150" cy="31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1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10362" y="5870575"/>
            <a:ext cx="3175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"/>
          <p:cNvSpPr txBox="1"/>
          <p:nvPr/>
        </p:nvSpPr>
        <p:spPr>
          <a:xfrm>
            <a:off x="3869781" y="427832"/>
            <a:ext cx="4104774" cy="517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224B6E"/>
                </a:solidFill>
                <a:latin typeface="Raleway"/>
                <a:ea typeface="Raleway"/>
                <a:cs typeface="Raleway"/>
                <a:sym typeface="Raleway"/>
              </a:rPr>
              <a:t>Our mission &amp; goals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4" name="Google Shape;13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5461" y="900112"/>
            <a:ext cx="3473033" cy="517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4"/>
          <p:cNvSpPr/>
          <p:nvPr/>
        </p:nvSpPr>
        <p:spPr>
          <a:xfrm>
            <a:off x="993775" y="4577535"/>
            <a:ext cx="2625725" cy="1117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4"/>
          <p:cNvSpPr txBox="1"/>
          <p:nvPr/>
        </p:nvSpPr>
        <p:spPr>
          <a:xfrm>
            <a:off x="1137067" y="4685485"/>
            <a:ext cx="2386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Improve social and vocational integration for young people</a:t>
            </a:r>
            <a:endParaRPr b="1" i="0" sz="16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1" i="0" lang="en-US" sz="16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4"/>
          <p:cNvSpPr/>
          <p:nvPr/>
        </p:nvSpPr>
        <p:spPr>
          <a:xfrm>
            <a:off x="4589462" y="4566422"/>
            <a:ext cx="2625725" cy="112871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4"/>
          <p:cNvSpPr txBox="1"/>
          <p:nvPr/>
        </p:nvSpPr>
        <p:spPr>
          <a:xfrm>
            <a:off x="4217193" y="4685485"/>
            <a:ext cx="3348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Appreciate and make use</a:t>
            </a:r>
            <a:b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skills and experience</a:t>
            </a:r>
            <a:b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of over-50s</a:t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/>
          <p:nvPr/>
        </p:nvSpPr>
        <p:spPr>
          <a:xfrm>
            <a:off x="8126412" y="4544197"/>
            <a:ext cx="2625725" cy="1128712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 txBox="1"/>
          <p:nvPr/>
        </p:nvSpPr>
        <p:spPr>
          <a:xfrm>
            <a:off x="8280400" y="4660085"/>
            <a:ext cx="2317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Strengthen social cohesion and local</a:t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solidarity</a:t>
            </a:r>
            <a:endParaRPr b="1" i="0" sz="1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br>
              <a:rPr b="1" i="0" lang="en-US" sz="1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/>
          <p:nvPr/>
        </p:nvSpPr>
        <p:spPr>
          <a:xfrm>
            <a:off x="2288541" y="1533525"/>
            <a:ext cx="7205339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224C6E"/>
                </a:solidFill>
                <a:latin typeface="Roboto"/>
                <a:ea typeface="Roboto"/>
                <a:cs typeface="Roboto"/>
                <a:sym typeface="Roboto"/>
              </a:rPr>
              <a:t>DUO for a JOB puts job-seeking young people with a migration background in touch with over-50s, who volunteer to transmit their professional experience to guide them in defining their vocational project and finding a job.</a:t>
            </a:r>
            <a:endParaRPr b="0" i="0" sz="1400" u="none" cap="none" strike="noStrike">
              <a:solidFill>
                <a:srgbClr val="224C6E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2" name="Google Shape;14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2744" y="2999792"/>
            <a:ext cx="1546864" cy="1362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2674" y="2584667"/>
            <a:ext cx="1741384" cy="17772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557124" y="2537208"/>
            <a:ext cx="1741384" cy="182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2"/>
          <p:cNvSpPr txBox="1"/>
          <p:nvPr/>
        </p:nvSpPr>
        <p:spPr>
          <a:xfrm>
            <a:off x="450850" y="228600"/>
            <a:ext cx="2541587" cy="46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DUO, it’s</a:t>
            </a:r>
            <a:r>
              <a:rPr b="1" i="0" lang="en-US" sz="2000" u="none" cap="none" strike="noStrike">
                <a:solidFill>
                  <a:srgbClr val="537D9B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2"/>
          <p:cNvSpPr txBox="1"/>
          <p:nvPr/>
        </p:nvSpPr>
        <p:spPr>
          <a:xfrm>
            <a:off x="2558255" y="1686903"/>
            <a:ext cx="24843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31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53F58"/>
              </a:buClr>
              <a:buSzPts val="3200"/>
              <a:buFont typeface="Roboto"/>
              <a:buChar char="+"/>
            </a:pPr>
            <a:r>
              <a:rPr b="1" i="0" lang="en-US" sz="3200" u="none" cap="none" strike="noStrike">
                <a:solidFill>
                  <a:srgbClr val="153F58"/>
                </a:solidFill>
                <a:latin typeface="Roboto"/>
                <a:ea typeface="Roboto"/>
                <a:cs typeface="Roboto"/>
                <a:sym typeface="Roboto"/>
              </a:rPr>
              <a:t>6</a:t>
            </a:r>
            <a:r>
              <a:rPr b="1" lang="en-US" sz="3200">
                <a:solidFill>
                  <a:srgbClr val="153F58"/>
                </a:solidFill>
                <a:latin typeface="Roboto"/>
                <a:ea typeface="Roboto"/>
                <a:cs typeface="Roboto"/>
                <a:sym typeface="Roboto"/>
              </a:rPr>
              <a:t>500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duos matched </a:t>
            </a:r>
            <a:br>
              <a:rPr b="1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b="1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since 2013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2"/>
          <p:cNvSpPr txBox="1"/>
          <p:nvPr/>
        </p:nvSpPr>
        <p:spPr>
          <a:xfrm>
            <a:off x="8964612" y="1715718"/>
            <a:ext cx="2520950" cy="12430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Roboto"/>
              <a:buNone/>
            </a:pPr>
            <a:r>
              <a:rPr b="1" lang="en-US"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2000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active mentors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2"/>
          <p:cNvSpPr txBox="1"/>
          <p:nvPr/>
        </p:nvSpPr>
        <p:spPr>
          <a:xfrm>
            <a:off x="9153531" y="5015825"/>
            <a:ext cx="29115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88</a:t>
            </a:r>
            <a:r>
              <a:rPr b="1" i="0" lang="en-US" sz="4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employees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4" name="Google Shape;15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850" y="688975"/>
            <a:ext cx="2281237" cy="45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2"/>
          <p:cNvSpPr txBox="1"/>
          <p:nvPr/>
        </p:nvSpPr>
        <p:spPr>
          <a:xfrm>
            <a:off x="2573481" y="4729937"/>
            <a:ext cx="3579900" cy="74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Roboto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17 branches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Belgium, France &amp; the Netherlands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" name="Google Shape;156;p12"/>
          <p:cNvCxnSpPr/>
          <p:nvPr/>
        </p:nvCxnSpPr>
        <p:spPr>
          <a:xfrm>
            <a:off x="6376987" y="1027134"/>
            <a:ext cx="0" cy="5408591"/>
          </a:xfrm>
          <a:prstGeom prst="straightConnector1">
            <a:avLst/>
          </a:prstGeom>
          <a:noFill/>
          <a:ln cap="flat" cmpd="sng" w="28575">
            <a:solidFill>
              <a:srgbClr val="CBDDE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7" name="Google Shape;157;p12"/>
          <p:cNvCxnSpPr/>
          <p:nvPr/>
        </p:nvCxnSpPr>
        <p:spPr>
          <a:xfrm>
            <a:off x="639625" y="3731437"/>
            <a:ext cx="5099100" cy="0"/>
          </a:xfrm>
          <a:prstGeom prst="straightConnector1">
            <a:avLst/>
          </a:prstGeom>
          <a:noFill/>
          <a:ln cap="flat" cmpd="sng" w="28575">
            <a:solidFill>
              <a:srgbClr val="CBDDE3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8" name="Google Shape;158;p12"/>
          <p:cNvCxnSpPr/>
          <p:nvPr/>
        </p:nvCxnSpPr>
        <p:spPr>
          <a:xfrm>
            <a:off x="6715124" y="3726166"/>
            <a:ext cx="5097462" cy="0"/>
          </a:xfrm>
          <a:prstGeom prst="straightConnector1">
            <a:avLst/>
          </a:prstGeom>
          <a:noFill/>
          <a:ln cap="flat" cmpd="sng" w="28575">
            <a:solidFill>
              <a:srgbClr val="CBDDE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59" name="Google Shape;159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22697" y="1393337"/>
            <a:ext cx="1785178" cy="1887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19070" y="3780042"/>
            <a:ext cx="2492671" cy="2492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9306" y="3999325"/>
            <a:ext cx="2093070" cy="20930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58619" y="1144157"/>
            <a:ext cx="2281238" cy="2281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09588" y="3263900"/>
            <a:ext cx="5118099" cy="397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789" y="290001"/>
            <a:ext cx="5199000" cy="6278100"/>
          </a:xfrm>
          <a:prstGeom prst="roundRect">
            <a:avLst>
              <a:gd fmla="val 2722" name="adj"/>
            </a:avLst>
          </a:prstGeom>
          <a:noFill/>
          <a:ln>
            <a:noFill/>
          </a:ln>
        </p:spPr>
      </p:pic>
      <p:sp>
        <p:nvSpPr>
          <p:cNvPr id="170" name="Google Shape;170;p6"/>
          <p:cNvSpPr txBox="1"/>
          <p:nvPr/>
        </p:nvSpPr>
        <p:spPr>
          <a:xfrm>
            <a:off x="6757900" y="290012"/>
            <a:ext cx="42291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4B6E"/>
              </a:buClr>
              <a:buSzPts val="2400"/>
              <a:buFont typeface="Raleway"/>
              <a:buNone/>
            </a:pPr>
            <a:r>
              <a:rPr b="1" i="0" lang="en-US" sz="2400" u="none" cap="none" strike="noStrike">
                <a:solidFill>
                  <a:srgbClr val="224B6E"/>
                </a:solidFill>
                <a:latin typeface="Raleway"/>
                <a:ea typeface="Raleway"/>
                <a:cs typeface="Raleway"/>
                <a:sym typeface="Raleway"/>
              </a:rPr>
              <a:t>Our impact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1" name="Google Shape;171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91200" y="712287"/>
            <a:ext cx="2905126" cy="45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78189" y="1770037"/>
            <a:ext cx="6361412" cy="421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3"/>
          <p:cNvSpPr txBox="1"/>
          <p:nvPr/>
        </p:nvSpPr>
        <p:spPr>
          <a:xfrm>
            <a:off x="333375" y="404812"/>
            <a:ext cx="4229100" cy="517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24B6E"/>
              </a:buClr>
              <a:buSzPts val="2400"/>
              <a:buFont typeface="Raleway"/>
              <a:buNone/>
            </a:pPr>
            <a:r>
              <a:rPr b="1" i="0" lang="en-US" sz="2400" u="none" cap="none" strike="noStrike">
                <a:solidFill>
                  <a:srgbClr val="224B6E"/>
                </a:solidFill>
                <a:latin typeface="Raleway"/>
                <a:ea typeface="Raleway"/>
                <a:cs typeface="Raleway"/>
                <a:sym typeface="Raleway"/>
              </a:rPr>
              <a:t>Our impact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3"/>
          <p:cNvSpPr txBox="1"/>
          <p:nvPr/>
        </p:nvSpPr>
        <p:spPr>
          <a:xfrm>
            <a:off x="320166" y="1344612"/>
            <a:ext cx="6455700" cy="4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For the mentees : </a:t>
            </a:r>
            <a:endParaRPr b="1" i="0" sz="18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1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regain confidence in themselves and their potential</a:t>
            </a:r>
            <a:endParaRPr b="1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•"/>
            </a:pPr>
            <a:r>
              <a:rPr b="1"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developp their network and social capital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1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have a better knowledge of the labour market</a:t>
            </a:r>
            <a:endParaRPr b="1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1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master the job search tools (CV, application letters,...)</a:t>
            </a:r>
            <a:endParaRPr b="1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For the mentors :</a:t>
            </a:r>
            <a:endParaRPr b="1" i="0" sz="18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9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9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9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1" sz="1900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1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feel active and useful by passing on their experience and skills</a:t>
            </a:r>
            <a:endParaRPr b="1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1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connect with young people (their realities, challenges, dreams, etc.)</a:t>
            </a:r>
            <a:endParaRPr b="1"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66700" lvl="0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•"/>
            </a:pPr>
            <a:r>
              <a:rPr b="1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being informed and involved in a stimulating environment</a:t>
            </a:r>
            <a:endParaRPr b="1" i="0" sz="1900" u="none" cap="none" strike="noStrik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61925" y="827087"/>
            <a:ext cx="2905126" cy="458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2197" y="69857"/>
            <a:ext cx="7521575" cy="525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344646" y="1361866"/>
            <a:ext cx="4513396" cy="4240263"/>
          </a:xfrm>
          <a:prstGeom prst="roundRect">
            <a:avLst>
              <a:gd fmla="val 3342" name="adj"/>
            </a:avLst>
          </a:prstGeom>
          <a:noFill/>
          <a:ln>
            <a:noFill/>
          </a:ln>
        </p:spPr>
      </p:pic>
      <p:pic>
        <p:nvPicPr>
          <p:cNvPr id="182" name="Google Shape;182;p13"/>
          <p:cNvPicPr preferRelativeResize="0"/>
          <p:nvPr/>
        </p:nvPicPr>
        <p:blipFill rotWithShape="1">
          <a:blip r:embed="rId6">
            <a:alphaModFix/>
          </a:blip>
          <a:srcRect b="40234" l="0" r="0" t="0"/>
          <a:stretch/>
        </p:blipFill>
        <p:spPr>
          <a:xfrm>
            <a:off x="3320725" y="3200391"/>
            <a:ext cx="3444600" cy="82357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3"/>
          <p:cNvSpPr/>
          <p:nvPr/>
        </p:nvSpPr>
        <p:spPr>
          <a:xfrm>
            <a:off x="658025" y="3429001"/>
            <a:ext cx="29052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 out of 10</a:t>
            </a:r>
            <a:r>
              <a:rPr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mentors repeat the experience</a:t>
            </a:r>
            <a:endParaRPr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g28e29025870_0_2"/>
          <p:cNvPicPr preferRelativeResize="0"/>
          <p:nvPr/>
        </p:nvPicPr>
        <p:blipFill rotWithShape="1">
          <a:blip r:embed="rId3">
            <a:alphaModFix amt="20000"/>
          </a:blip>
          <a:srcRect b="0" l="0" r="0" t="0"/>
          <a:stretch/>
        </p:blipFill>
        <p:spPr>
          <a:xfrm>
            <a:off x="0" y="-1"/>
            <a:ext cx="12192001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8e29025870_0_2"/>
          <p:cNvSpPr/>
          <p:nvPr/>
        </p:nvSpPr>
        <p:spPr>
          <a:xfrm>
            <a:off x="1949002" y="2821430"/>
            <a:ext cx="8294100" cy="121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Mentoring: </a:t>
            </a:r>
            <a:r>
              <a:rPr lang="en-US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cross-sectoral tool to foster social inclusion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is advocacy?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g28e29025870_0_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327802" y="6075773"/>
            <a:ext cx="702534" cy="702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e29025870_0_9"/>
          <p:cNvSpPr/>
          <p:nvPr/>
        </p:nvSpPr>
        <p:spPr>
          <a:xfrm>
            <a:off x="630216" y="631911"/>
            <a:ext cx="36612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DEFINITION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8" name="Google Shape;198;g28e29025870_0_9"/>
          <p:cNvSpPr/>
          <p:nvPr/>
        </p:nvSpPr>
        <p:spPr>
          <a:xfrm>
            <a:off x="-4823" y="5176840"/>
            <a:ext cx="12209700" cy="1681200"/>
          </a:xfrm>
          <a:prstGeom prst="rect">
            <a:avLst/>
          </a:prstGeom>
          <a:solidFill>
            <a:srgbClr val="4676A5">
              <a:alpha val="2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g28e29025870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9892" y="3429924"/>
            <a:ext cx="7692215" cy="289426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g28e29025870_0_9"/>
          <p:cNvSpPr txBox="1"/>
          <p:nvPr/>
        </p:nvSpPr>
        <p:spPr>
          <a:xfrm>
            <a:off x="630141" y="1247482"/>
            <a:ext cx="10931700" cy="22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Advocacy is a process of collective action originating in civil society with the aim of influencing decisions </a:t>
            </a:r>
            <a:r>
              <a:rPr b="1"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and for a certain vision of the society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 voc = "to give voice to", to advocate for a specific group 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and towards a vision of society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1270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40C28"/>
                </a:solidFill>
              </a:rPr>
              <a:t>≠ </a:t>
            </a:r>
            <a:r>
              <a:rPr lang="en-US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Lobbying: influencing a decision in favor of </a:t>
            </a:r>
            <a:r>
              <a:rPr lang="en-US" sz="15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private interests</a:t>
            </a:r>
            <a:endParaRPr i="0" sz="1500" u="sng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g28e29025870_0_3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228600" y="-1076325"/>
            <a:ext cx="8351838" cy="525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g28e29025870_0_30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91640" y="411480"/>
            <a:ext cx="9113400" cy="3764100"/>
          </a:xfrm>
          <a:prstGeom prst="roundRect">
            <a:avLst>
              <a:gd fmla="val 3518" name="adj"/>
            </a:avLst>
          </a:prstGeom>
          <a:noFill/>
          <a:ln>
            <a:noFill/>
          </a:ln>
        </p:spPr>
      </p:pic>
      <p:sp>
        <p:nvSpPr>
          <p:cNvPr id="208" name="Google Shape;208;g28e29025870_0_305"/>
          <p:cNvSpPr txBox="1"/>
          <p:nvPr/>
        </p:nvSpPr>
        <p:spPr>
          <a:xfrm>
            <a:off x="1857512" y="4836448"/>
            <a:ext cx="887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127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</a:t>
            </a: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advocate for mentoring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AND you can also </a:t>
            </a:r>
            <a:r>
              <a:rPr b="1"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advocate for the groups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you work with, in complement to the individual solution of mentoring.  </a:t>
            </a:r>
            <a:endParaRPr b="0" i="0" sz="2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2_Office Theme">
  <a:themeElements>
    <a:clrScheme name="DUO for a JOB">
      <a:dk1>
        <a:srgbClr val="224B6E"/>
      </a:dk1>
      <a:lt1>
        <a:srgbClr val="8EBDCE"/>
      </a:lt1>
      <a:dk2>
        <a:srgbClr val="44546A"/>
      </a:dk2>
      <a:lt2>
        <a:srgbClr val="E7E6E6"/>
      </a:lt2>
      <a:accent1>
        <a:srgbClr val="D0E2E8"/>
      </a:accent1>
      <a:accent2>
        <a:srgbClr val="EFA64B"/>
      </a:accent2>
      <a:accent3>
        <a:srgbClr val="DF8178"/>
      </a:accent3>
      <a:accent4>
        <a:srgbClr val="E4B2A6"/>
      </a:accent4>
      <a:accent5>
        <a:srgbClr val="F1C681"/>
      </a:accent5>
      <a:accent6>
        <a:srgbClr val="2B9A57"/>
      </a:accent6>
      <a:hlink>
        <a:srgbClr val="35B2DC"/>
      </a:hlink>
      <a:folHlink>
        <a:srgbClr val="7FA44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DUO for a JOB">
      <a:dk1>
        <a:srgbClr val="224B6E"/>
      </a:dk1>
      <a:lt1>
        <a:srgbClr val="8EBDCE"/>
      </a:lt1>
      <a:dk2>
        <a:srgbClr val="44546A"/>
      </a:dk2>
      <a:lt2>
        <a:srgbClr val="E7E6E6"/>
      </a:lt2>
      <a:accent1>
        <a:srgbClr val="D0E2E8"/>
      </a:accent1>
      <a:accent2>
        <a:srgbClr val="EFA64B"/>
      </a:accent2>
      <a:accent3>
        <a:srgbClr val="DF8178"/>
      </a:accent3>
      <a:accent4>
        <a:srgbClr val="E4B2A6"/>
      </a:accent4>
      <a:accent5>
        <a:srgbClr val="F1C681"/>
      </a:accent5>
      <a:accent6>
        <a:srgbClr val="2B9A57"/>
      </a:accent6>
      <a:hlink>
        <a:srgbClr val="35B2DC"/>
      </a:hlink>
      <a:folHlink>
        <a:srgbClr val="7FA44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DUO for a JOB">
      <a:dk1>
        <a:srgbClr val="224B6E"/>
      </a:dk1>
      <a:lt1>
        <a:srgbClr val="8EBDCE"/>
      </a:lt1>
      <a:dk2>
        <a:srgbClr val="44546A"/>
      </a:dk2>
      <a:lt2>
        <a:srgbClr val="E7E6E6"/>
      </a:lt2>
      <a:accent1>
        <a:srgbClr val="D0E2E8"/>
      </a:accent1>
      <a:accent2>
        <a:srgbClr val="EFA64B"/>
      </a:accent2>
      <a:accent3>
        <a:srgbClr val="DF8178"/>
      </a:accent3>
      <a:accent4>
        <a:srgbClr val="E4B2A6"/>
      </a:accent4>
      <a:accent5>
        <a:srgbClr val="F1C681"/>
      </a:accent5>
      <a:accent6>
        <a:srgbClr val="2B9A57"/>
      </a:accent6>
      <a:hlink>
        <a:srgbClr val="35B2DC"/>
      </a:hlink>
      <a:folHlink>
        <a:srgbClr val="7FA44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2019-05-31T12:18:50Z</dcterms:created>
  <dc:creator>Microsoft Office User</dc:creator>
</cp:coreProperties>
</file>